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7"/>
  </p:notesMasterIdLst>
  <p:handoutMasterIdLst>
    <p:handoutMasterId r:id="rId28"/>
  </p:handoutMasterIdLst>
  <p:sldIdLst>
    <p:sldId id="274" r:id="rId3"/>
    <p:sldId id="429" r:id="rId4"/>
    <p:sldId id="437" r:id="rId5"/>
    <p:sldId id="433" r:id="rId6"/>
    <p:sldId id="409" r:id="rId7"/>
    <p:sldId id="410" r:id="rId8"/>
    <p:sldId id="412" r:id="rId9"/>
    <p:sldId id="434" r:id="rId10"/>
    <p:sldId id="430" r:id="rId11"/>
    <p:sldId id="417" r:id="rId12"/>
    <p:sldId id="418" r:id="rId13"/>
    <p:sldId id="419" r:id="rId14"/>
    <p:sldId id="420" r:id="rId15"/>
    <p:sldId id="421" r:id="rId16"/>
    <p:sldId id="422" r:id="rId17"/>
    <p:sldId id="423" r:id="rId18"/>
    <p:sldId id="425" r:id="rId19"/>
    <p:sldId id="426" r:id="rId20"/>
    <p:sldId id="432" r:id="rId21"/>
    <p:sldId id="427" r:id="rId22"/>
    <p:sldId id="428" r:id="rId23"/>
    <p:sldId id="435" r:id="rId24"/>
    <p:sldId id="404" r:id="rId25"/>
    <p:sldId id="436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29"/>
            <p14:sldId id="437"/>
          </p14:sldIdLst>
        </p14:section>
        <p14:section name="Content" id="{62B953B8-B832-47C6-9235-D817D1BAEB4D}">
          <p14:sldIdLst>
            <p14:sldId id="433"/>
            <p14:sldId id="409"/>
            <p14:sldId id="410"/>
            <p14:sldId id="412"/>
            <p14:sldId id="434"/>
            <p14:sldId id="430"/>
            <p14:sldId id="417"/>
            <p14:sldId id="418"/>
            <p14:sldId id="419"/>
            <p14:sldId id="420"/>
            <p14:sldId id="421"/>
            <p14:sldId id="422"/>
            <p14:sldId id="423"/>
            <p14:sldId id="425"/>
            <p14:sldId id="426"/>
            <p14:sldId id="432"/>
            <p14:sldId id="427"/>
            <p14:sldId id="428"/>
          </p14:sldIdLst>
        </p14:section>
        <p14:section name="Conclusion" id="{10E03AB1-9AA8-4E86-9A64-D741901E50A2}">
          <p14:sldIdLst>
            <p14:sldId id="435"/>
            <p14:sldId id="404"/>
            <p14:sldId id="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005828"/>
    <a:srgbClr val="00B050"/>
    <a:srgbClr val="003760"/>
    <a:srgbClr val="0070C0"/>
    <a:srgbClr val="C6C0AA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86" d="100"/>
          <a:sy n="86" d="100"/>
        </p:scale>
        <p:origin x="31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24-Oct-17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24-Oct-17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80513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2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0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76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0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1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66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098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24-Oct-17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BC5925-56A9-4571-B777-EAD0D5F47F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33CD7-F859-4931-A5F4-2222C3E4BB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D3144A01-271F-4697-9982-1C87BA630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A0C1F63-3D38-4C18-A826-AD0740F03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19" name="TextBox 18">
            <a:hlinkClick r:id="rId3" tooltip="Software University - Quality Education, Profession and Job for Software Engineers"/>
            <a:extLst>
              <a:ext uri="{FF2B5EF4-FFF2-40B4-BE49-F238E27FC236}">
                <a16:creationId xmlns:a16="http://schemas.microsoft.com/office/drawing/2014/main" id="{FC4C2C57-2614-4373-A0E3-100FB703051F}"/>
              </a:ext>
            </a:extLst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4" tooltip="Software University Foundaton"/>
            <a:extLst>
              <a:ext uri="{FF2B5EF4-FFF2-40B4-BE49-F238E27FC236}">
                <a16:creationId xmlns:a16="http://schemas.microsoft.com/office/drawing/2014/main" id="{A386D917-5313-4974-BE87-1FD75763945D}"/>
              </a:ext>
            </a:extLst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vetlin Nakov - Programming and Education for Developers"/>
            <a:extLst>
              <a:ext uri="{FF2B5EF4-FFF2-40B4-BE49-F238E27FC236}">
                <a16:creationId xmlns:a16="http://schemas.microsoft.com/office/drawing/2014/main" id="{8868F960-F174-4921-8431-D40D55CFEC02}"/>
              </a:ext>
            </a:extLst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6" tooltip="Software University - Discussion Forum"/>
            <a:extLst>
              <a:ext uri="{FF2B5EF4-FFF2-40B4-BE49-F238E27FC236}">
                <a16:creationId xmlns:a16="http://schemas.microsoft.com/office/drawing/2014/main" id="{393F02C4-ECF8-45FC-B6DA-A36211F4FCFE}"/>
              </a:ext>
            </a:extLst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7" tooltip="Software University - Online Judge System"/>
            <a:extLst>
              <a:ext uri="{FF2B5EF4-FFF2-40B4-BE49-F238E27FC236}">
                <a16:creationId xmlns:a16="http://schemas.microsoft.com/office/drawing/2014/main" id="{3D143919-B974-4965-A4FD-9032B7F9EB22}"/>
              </a:ext>
            </a:extLst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8" tooltip="Software University @ Facebook"/>
            <a:extLst>
              <a:ext uri="{FF2B5EF4-FFF2-40B4-BE49-F238E27FC236}">
                <a16:creationId xmlns:a16="http://schemas.microsoft.com/office/drawing/2014/main" id="{99070BB2-1F95-426B-8C63-C9F833D2FFAE}"/>
              </a:ext>
            </a:extLst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9" tooltip="Software University @ Twitter"/>
            <a:extLst>
              <a:ext uri="{FF2B5EF4-FFF2-40B4-BE49-F238E27FC236}">
                <a16:creationId xmlns:a16="http://schemas.microsoft.com/office/drawing/2014/main" id="{E05BA22E-979A-4244-9743-A1467A476720}"/>
              </a:ext>
            </a:extLst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10" tooltip="Software University @ YouTube - free training courses and video lessons for software engineers"/>
            <a:extLst>
              <a:ext uri="{FF2B5EF4-FFF2-40B4-BE49-F238E27FC236}">
                <a16:creationId xmlns:a16="http://schemas.microsoft.com/office/drawing/2014/main" id="{679A8E51-264F-4AB4-A34B-0F40DA9B20C6}"/>
              </a:ext>
            </a:extLst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11" tooltip="Programming Fundamentals Book and Vide Lessons: Learn C#, Programming, Data Structures, Algorithms and Quality Coding"/>
            <a:extLst>
              <a:ext uri="{FF2B5EF4-FFF2-40B4-BE49-F238E27FC236}">
                <a16:creationId xmlns:a16="http://schemas.microsoft.com/office/drawing/2014/main" id="{93FD0EE1-EECE-4EA4-914E-0803A890C035}"/>
              </a:ext>
            </a:extLst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BDC7DA0-EE9D-4DA7-A501-2DAE67763DE6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33DF8E5-1897-4007-A4A0-CFCF92EC8A58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E5CF961-0AE4-4A15-B770-20083E092A9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softuni.bg/courses/databases-advanced-entity-framework" TargetMode="External"/><Relationship Id="rId7" Type="http://schemas.openxmlformats.org/officeDocument/2006/relationships/hyperlink" Target="https://www.facebook.com/groups/23264491714587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s://softuni.bg/forum/categories/6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csharp-oop-basic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ql-server/sql-server-2017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hyperlink" Target="https://www.visualstudio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advanced-entity-framework" TargetMode="External"/><Relationship Id="rId7" Type="http://schemas.openxmlformats.org/officeDocument/2006/relationships/image" Target="../media/image5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5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5.png"/><Relationship Id="rId14" Type="http://schemas.openxmlformats.org/officeDocument/2006/relationships/hyperlink" Target="http://www.telenor.b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C# Databases Advanced</a:t>
            </a:r>
            <a:br>
              <a:rPr lang="en-US" dirty="0"/>
            </a:br>
            <a:r>
              <a:rPr lang="en-US" dirty="0"/>
              <a:t>with Microsoft SQL Server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800600"/>
            <a:ext cx="3187613" cy="525135"/>
          </a:xfrm>
        </p:spPr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270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116704" y="3807577"/>
            <a:ext cx="149464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DB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</p:txBody>
      </p:sp>
      <p:pic>
        <p:nvPicPr>
          <p:cNvPr id="14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6767513" y="3124200"/>
            <a:ext cx="4722812" cy="30480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379">
            <a:off x="6536649" y="4133835"/>
            <a:ext cx="3134069" cy="2381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8F429A-1878-4718-990D-DA08898F132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FF3FF0-FFB5-48CC-BCAF-BF0B8F4DDE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Databases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30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0-60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24-Oct-2017 – 10-Dec-2017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are the slides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Databases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90%</a:t>
            </a:r>
          </a:p>
          <a:p>
            <a:pPr lvl="1"/>
            <a:r>
              <a:rPr lang="en-US" dirty="0"/>
              <a:t>Exercises &amp; homework – 10%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Do your homework when it's due!</a:t>
            </a:r>
          </a:p>
          <a:p>
            <a:pPr lvl="1"/>
            <a:r>
              <a:rPr lang="en-US" dirty="0"/>
              <a:t>Assignments pile up quickly</a:t>
            </a: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828800"/>
            <a:ext cx="8763000" cy="97063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https://softuni.bg/courses/databases-advanced-entity-framework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softuni.bg/forum/categories/64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facebook.com/groups/232644917145874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Course repository @ </a:t>
            </a:r>
            <a:r>
              <a:rPr lang="en-US" noProof="1"/>
              <a:t>SoftUni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Basics in C#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79512" y="2077366"/>
            <a:ext cx="9829800" cy="97063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https://softuni.bg/courses/csharp-oop-basics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4" y="3455988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35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73EBE387-DE8A-4627-A9E9-C3620AC394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Databases Advanced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SQL Server &amp; Management Studio</a:t>
            </a:r>
            <a:br>
              <a:rPr lang="en-US" dirty="0"/>
            </a:br>
            <a:r>
              <a:rPr lang="en-US" dirty="0">
                <a:hlinkClick r:id="rId3"/>
              </a:rPr>
              <a:t>https://www.microsoft.com/en-us/sql-server/sql-server-2017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Visual Studio – </a:t>
            </a:r>
            <a:r>
              <a:rPr lang="en-US" dirty="0">
                <a:hlinkClick r:id="rId4"/>
              </a:rPr>
              <a:t>https://www.visualstudio.com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433" y="4343400"/>
            <a:ext cx="2723321" cy="1663872"/>
          </a:xfrm>
          <a:prstGeom prst="roundRect">
            <a:avLst>
              <a:gd name="adj" fmla="val 2286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869" y="4343400"/>
            <a:ext cx="4350417" cy="16638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1" y="4346620"/>
            <a:ext cx="1660652" cy="166065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29384" y="6400802"/>
            <a:ext cx="10482604" cy="351754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hlinkClick r:id="rId3"/>
              </a:rPr>
              <a:t>https://softuni.bg/courses/databases-advanced-entity-framework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#CSharpDB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1658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Profession @ SoftUni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2241" y="221009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D3840F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 DB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54632" y="221009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C#</a:t>
            </a:r>
          </a:p>
          <a:p>
            <a:r>
              <a:rPr lang="en-US" sz="3200" dirty="0"/>
              <a:t>Fund.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62139" y="221009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JS 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5452" y="221009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C#</a:t>
            </a:r>
          </a:p>
          <a:p>
            <a:r>
              <a:rPr lang="en-US" sz="3200" dirty="0"/>
              <a:t>Web</a:t>
            </a:r>
          </a:p>
        </p:txBody>
      </p:sp>
      <p:sp>
        <p:nvSpPr>
          <p:cNvPr id="37" name="Arrow: Right 36"/>
          <p:cNvSpPr/>
          <p:nvPr/>
        </p:nvSpPr>
        <p:spPr>
          <a:xfrm>
            <a:off x="431908" y="255319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9" name="Arrow: Right 38"/>
          <p:cNvSpPr/>
          <p:nvPr/>
        </p:nvSpPr>
        <p:spPr>
          <a:xfrm>
            <a:off x="2610587" y="255319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4" name="Arrow: Right 43"/>
          <p:cNvSpPr/>
          <p:nvPr/>
        </p:nvSpPr>
        <p:spPr>
          <a:xfrm>
            <a:off x="7105159" y="255319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5" name="Arrow: Right 44"/>
          <p:cNvSpPr/>
          <p:nvPr/>
        </p:nvSpPr>
        <p:spPr>
          <a:xfrm>
            <a:off x="4851406" y="255319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9" name="TextBox 58"/>
          <p:cNvSpPr txBox="1"/>
          <p:nvPr/>
        </p:nvSpPr>
        <p:spPr>
          <a:xfrm>
            <a:off x="3154632" y="343729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JS Core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62139" y="343729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Web Fund.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395451" y="343729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Web Fund.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154632" y="466449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Web Fund.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154632" y="1143001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Spring</a:t>
            </a:r>
            <a:br>
              <a:rPr lang="en-US" sz="2800" dirty="0"/>
            </a:br>
            <a:r>
              <a:rPr lang="en-US" sz="2800" dirty="0"/>
              <a:t>2018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72242" y="1143000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Fall</a:t>
            </a:r>
            <a:br>
              <a:rPr lang="en-US" sz="2800" dirty="0"/>
            </a:br>
            <a:r>
              <a:rPr lang="en-US" sz="2800" dirty="0"/>
              <a:t>2017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395451" y="1143002"/>
            <a:ext cx="15360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Summer</a:t>
            </a:r>
            <a:br>
              <a:rPr lang="en-US" sz="2800" dirty="0"/>
            </a:br>
            <a:r>
              <a:rPr lang="en-US" sz="2800" dirty="0"/>
              <a:t>2018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662139" y="1143002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Fall</a:t>
            </a:r>
            <a:br>
              <a:rPr lang="en-US" sz="2800" dirty="0"/>
            </a:br>
            <a:r>
              <a:rPr lang="en-US" sz="2800" dirty="0"/>
              <a:t>2018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651920" y="2210090"/>
            <a:ext cx="1943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Optimal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651919" y="3671192"/>
            <a:ext cx="194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Alternative</a:t>
            </a:r>
          </a:p>
        </p:txBody>
      </p:sp>
      <p:sp>
        <p:nvSpPr>
          <p:cNvPr id="76" name="Rectangle: Rounded Corners 75"/>
          <p:cNvSpPr/>
          <p:nvPr/>
        </p:nvSpPr>
        <p:spPr>
          <a:xfrm>
            <a:off x="863585" y="2121408"/>
            <a:ext cx="8598119" cy="11795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28291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4" grpId="0" animBg="1"/>
      <p:bldP spid="65" grpId="0" animBg="1"/>
      <p:bldP spid="77" grpId="0"/>
      <p:bldP spid="78" grpId="0"/>
      <p:bldP spid="7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Databases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0" name="Picture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6" t="-21824" r="-99535" b="1115"/>
          <a:stretch/>
        </p:blipFill>
        <p:spPr>
          <a:xfrm>
            <a:off x="2284412" y="902146"/>
            <a:ext cx="7542212" cy="367921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/>
          <p:cNvSpPr txBox="1"/>
          <p:nvPr/>
        </p:nvSpPr>
        <p:spPr>
          <a:xfrm>
            <a:off x="2359024" y="902146"/>
            <a:ext cx="2754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287" y="902146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464" y="2807146"/>
            <a:ext cx="2834646" cy="140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180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Databases Advanced </a:t>
            </a:r>
            <a:r>
              <a:rPr lang="en-US" dirty="0"/>
              <a:t>course covers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OOP Introduction for DB usage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Connecting to local DB instance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ORM and Entity Framework Core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Code First and DB First implementations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Programming Patterns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Working with data in other formats (XML, JSON)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1026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45" y="4148398"/>
            <a:ext cx="1963534" cy="1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975" y="1371600"/>
            <a:ext cx="1905000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Vladimir Damyanovski</a:t>
            </a:r>
          </a:p>
          <a:p>
            <a:pPr lvl="1"/>
            <a:r>
              <a:rPr lang="en-US" noProof="1"/>
              <a:t>Technical Trainer @ SoftUni</a:t>
            </a:r>
          </a:p>
          <a:p>
            <a:pPr lvl="1"/>
            <a:r>
              <a:rPr lang="en-US" noProof="1"/>
              <a:t>Programmed as a hobby since high school</a:t>
            </a:r>
          </a:p>
          <a:p>
            <a:pPr lvl="1"/>
            <a:r>
              <a:rPr lang="en-US" noProof="1"/>
              <a:t>Interested in programming and electronic music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2052" name="Picture 4" descr="Housey avat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371600"/>
            <a:ext cx="3567000" cy="3567000"/>
          </a:xfrm>
          <a:prstGeom prst="roundRect">
            <a:avLst>
              <a:gd name="adj" fmla="val 470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25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Bozhidar Danchev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Interested in smart technologies, AI and</a:t>
            </a:r>
            <a:br>
              <a:rPr lang="en-US" sz="3200" noProof="1"/>
            </a:br>
            <a:r>
              <a:rPr lang="en-US" sz="3200" noProof="1"/>
              <a:t>Gaming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50611-5350-4A31-8B50-56190C841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6" r="8756"/>
          <a:stretch/>
        </p:blipFill>
        <p:spPr>
          <a:xfrm>
            <a:off x="8132151" y="1371600"/>
            <a:ext cx="3268522" cy="3962398"/>
          </a:xfrm>
          <a:prstGeom prst="roundRect">
            <a:avLst>
              <a:gd name="adj" fmla="val 6352"/>
            </a:avLst>
          </a:prstGeom>
        </p:spPr>
      </p:pic>
    </p:spTree>
    <p:extLst>
      <p:ext uri="{BB962C8B-B14F-4D97-AF65-F5344CB8AC3E}">
        <p14:creationId xmlns:p14="http://schemas.microsoft.com/office/powerpoint/2010/main" val="384366718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396</TotalTime>
  <Words>699</Words>
  <Application>Microsoft Office PowerPoint</Application>
  <PresentationFormat>Custom</PresentationFormat>
  <Paragraphs>167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Consolas</vt:lpstr>
      <vt:lpstr>Wingdings</vt:lpstr>
      <vt:lpstr>Wingdings 2</vt:lpstr>
      <vt:lpstr>SoftUni 16x9</vt:lpstr>
      <vt:lpstr>C# Databases Advanced with Microsoft SQL Server</vt:lpstr>
      <vt:lpstr>Table of Contents</vt:lpstr>
      <vt:lpstr>Questions</vt:lpstr>
      <vt:lpstr>C# Profession @ SoftUni</vt:lpstr>
      <vt:lpstr>Databases Advanced</vt:lpstr>
      <vt:lpstr>Course Topics</vt:lpstr>
      <vt:lpstr>The Trainers Team</vt:lpstr>
      <vt:lpstr>Trainers Team</vt:lpstr>
      <vt:lpstr>Trainers Team (2)</vt:lpstr>
      <vt:lpstr>Databases Advanced</vt:lpstr>
      <vt:lpstr>Training Duration and Schedule</vt:lpstr>
      <vt:lpstr>Why English?</vt:lpstr>
      <vt:lpstr>Your RFID Chip</vt:lpstr>
      <vt:lpstr>Databases Advanced</vt:lpstr>
      <vt:lpstr>Scoring System for the Course</vt:lpstr>
      <vt:lpstr>Homework Assignments &amp; Exercises</vt:lpstr>
      <vt:lpstr>Resources</vt:lpstr>
      <vt:lpstr>Course Web Site, Forum and FB Group</vt:lpstr>
      <vt:lpstr>OOP Basics in C#</vt:lpstr>
      <vt:lpstr>The Databases Advanced Slides and Videos</vt:lpstr>
      <vt:lpstr>Recommended Software</vt:lpstr>
      <vt:lpstr>Course Introduction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Databases, SQL, programming, SoftUni, Software University, programming, software development, software engineering, course, database systems</cp:keywords>
  <dc:description>Software University Foundation - http://softuni.org</dc:description>
  <cp:lastModifiedBy>Bojidar Danchev</cp:lastModifiedBy>
  <cp:revision>55</cp:revision>
  <dcterms:created xsi:type="dcterms:W3CDTF">2014-01-02T17:00:34Z</dcterms:created>
  <dcterms:modified xsi:type="dcterms:W3CDTF">2017-10-24T10:00:18Z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